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6" r:id="rId6"/>
    <p:sldId id="275" r:id="rId7"/>
    <p:sldId id="260" r:id="rId8"/>
    <p:sldId id="273" r:id="rId9"/>
    <p:sldId id="274" r:id="rId10"/>
    <p:sldId id="262" r:id="rId11"/>
    <p:sldId id="277" r:id="rId12"/>
    <p:sldId id="279" r:id="rId13"/>
    <p:sldId id="280" r:id="rId14"/>
    <p:sldId id="265" r:id="rId15"/>
    <p:sldId id="261" r:id="rId16"/>
    <p:sldId id="263" r:id="rId17"/>
    <p:sldId id="267" r:id="rId18"/>
    <p:sldId id="266" r:id="rId19"/>
    <p:sldId id="268" r:id="rId20"/>
    <p:sldId id="272" r:id="rId21"/>
    <p:sldId id="271" r:id="rId22"/>
    <p:sldId id="269" r:id="rId23"/>
    <p:sldId id="270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2A63-A813-4FAC-90F4-E8BE7448E2E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FE519-4370-40E8-996A-784803975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5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17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2F22E-8BC5-C017-D800-FF22ED84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6A29C-46E5-32EF-D5DC-F7D4CE1B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A0B6B0-49D5-C996-F0CF-DE21DCED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62F84E-8CB1-EAFC-8BEC-ADD409716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29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6C37-DB77-FC74-5D95-0C9EC2FC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E93C2A-0FFD-496F-1413-800749A10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1939C-0B0B-4BB2-7BCF-C92E4A992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F5027-2C37-2A96-10B7-EB620DA5C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E93A0-9BB8-B5C7-5AA0-8A83C78D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4C6577-DC54-FD4A-8861-4558883E6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F5C31-B6B4-8F70-565D-B67AADB45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925D3-B769-5554-9C73-37989F1D9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D6DB-8F4D-0A9F-5F1E-1B5F7E20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1E5BDE-02A7-E9E7-DB86-6774E4D4F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5E76F3-D48C-0524-9F16-3C5248EEA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FA77B-ED48-E362-B620-92363BA55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3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C7EB-C72D-3E3C-5704-F036AB37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B03E99-EE31-62AE-DDDC-E66F076AB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AE857E-44B6-ACA5-7276-F1CD1CF34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C3455-ADEB-BE52-D9A5-601BB89FE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0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F4A1-A138-0EE9-7211-CB9A74BA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FDAA8E-5C55-1609-0386-374AA12EA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C56C1A-B7D7-10CF-E92B-FB12124CB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62F2D-DCC7-898F-D3E7-BF49200DA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3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D91F-ECDF-67B0-22B2-D42914C9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68BDD5-B792-6E8B-07FC-4BB1239CF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1546A-7D37-1F04-B231-B3AC5880D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8729A-96E4-2FB3-F42E-6C841BEB2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5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49EEE-BE9A-4B63-5197-5B7B5AB39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C24EF8-6DDF-3BF4-7AF7-E5D78CC5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34A7AD-1C87-4A8B-7749-02C3C0DB4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57496B-20B8-FD25-9C63-EBFF1BC98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37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71CBA-C2FD-3ECF-5974-E6EA133D2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54D67-7E10-BAD7-F19E-BCF689705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C6EA3-E141-D60E-0356-A6B3D1E0D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2110A-D20D-23D4-297E-3725ED83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2710-FA73-6A4F-05F2-52D5A27B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152CDC-0AB6-86FA-EA4C-BC2998EBF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14E1D-F046-276C-FA46-670F4B3DE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9D5DB-26A7-89A4-7F43-67D822C5C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AA77-5AAF-C536-BC5A-D90F21A3B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50AE14-8FCE-16DB-03A7-6C426EF08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7EE56D-A46E-F6A6-9091-E48BCA9C4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1284DF-F1DA-9A70-AF88-AB6CC8C5F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62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CC79-9090-4969-0B63-E987C273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9E425E-1FC2-E065-768E-2A32EF64C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A9CB6F-4742-2832-45B6-8A270F6D9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9CED8-68D9-A4CB-8BCF-0CD33C8DE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92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10FE-016E-00BC-4E92-10F53D47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03FE03-6E61-877F-5DF6-CC42E5C3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EFA48A-BC2A-3FC3-E731-BF888BA43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F3EAB-28E1-BC7F-B9A5-2470BE90B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1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30861-3D03-CAA6-9885-28D64DEC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4C3D88-6760-A11C-CA0C-1EE9BFFE6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BCD8B2-D749-04B1-B235-05C828F8E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B3E52-29FA-12E3-69B7-CCE436F17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26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B10EB-C5D3-EBF4-EA21-35B70123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74F35E-689A-D01A-DD85-7DC937CF4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97950A-DEB6-55F3-508A-6439D4767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7F1F6-475F-44C7-2768-C9529FB00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2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5430-ED97-977E-AB08-C0171EAD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8D9192-C5B6-503B-7F45-711D4B577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794621-BE60-51F7-5196-48D81FB1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B8A23-2049-A42A-01FC-E68C8CF3D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5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B0583-E18D-E116-6E13-D643FF918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23E42C-B1F4-6984-266C-9AA3DD6E7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C0E98C-5C7C-EA4F-1C6E-22F20033C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941AF3-B7A8-BBBE-A141-7DEA5616E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20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29D9-905C-2CA5-92F4-D5A3110E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4C2544-32C7-BCC7-E12F-BAB6581FC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4C4D73-9CF0-98BE-604D-3B5969CCF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1298D-5B00-5033-0EAF-2F4A74744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6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9BBB-83F1-3803-F49A-D6900BC2C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0DAB90-D04D-6B15-27F6-FD86173FB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DC28D2-A0D2-003F-ACC8-977CF86B9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F69CF9-6F2E-0125-91A2-EF31C49CD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1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2A0DC-B296-5E66-7756-C1EA25C0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474CF7-AE0A-7EAE-5CEC-75D49BB54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E7851-E4CC-7117-82A2-ED9FFC6BC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22AFC-EF94-FD1D-D05A-6A8CE0F07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5E8D-3205-152B-2571-56DAC438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F7BB7D-BA07-159C-E7D7-13FB58CAE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72E54C-1010-EB03-A610-D52D35568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B296D-3106-6A54-71E5-9B761B1AC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03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E3DB-234E-7A63-75AE-4E777E5F1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FF6482-FA92-63E0-2056-514A651EC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BF4289-4BBA-6FA2-1914-5EA18A591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0678F-85CF-DA24-72CF-1920B4BE6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14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0EBE4-E322-0359-DC1B-94E7D6028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C36A2-2D67-9BC2-EDBD-661C60653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E98942-5E27-8D66-A87E-7ABD9E8B5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1EE0A4-DEEF-C856-020A-1F5A1949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E519-4370-40E8-996A-7848039757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5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302ED-DF85-11E4-8E0E-F1817A8CF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2504DE-2193-427A-29E5-AD1214EE7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1B43F-C767-F20B-04A8-F5B4A7FF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F76CD-AE46-0978-3245-BE83F6D7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E9813-0DD1-9040-D8E6-6A61F8D4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34139-565A-344F-9D08-E47DC3A9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BDB0E-7D95-7266-EE28-B8DFF968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C4069-2391-C3A9-FAAF-D968C760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AA8B4-B276-B075-31FE-0C890C7D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AD7C0A-4C16-26F2-EC99-8B7895CF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8AA70F-4037-553D-CAE3-02A226933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C0AEE-8137-BEA1-2FD8-B4DC90856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B9E1D-2F93-04C1-FAC1-53CA6B12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A2170-1323-072B-144C-933FB0EF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826C0-FDF8-321B-E2B9-FBD49AF2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0074E-5795-3E24-EFA7-57ED2813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1DC7DE-BD26-30D9-AC08-1A3FE18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DCA15-ED55-B359-2A71-97E4E869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9B90F-04D9-BEFB-2ABF-08E9AC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9CCA5-7AE2-0C10-B255-9B636D06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2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2F70D-17D1-8D55-93DE-5202D0F5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D1278-C027-6178-3333-22F1948CB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D8F63-9A4E-00D2-78DD-D8138F13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DEE0F-8F20-5239-B83C-3F1B97BA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30847-6C37-FBA7-1D47-743B66E7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1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37008-66F0-00FB-843F-88F1DB52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A0FFB-7D98-2BAA-ED9D-5E951D551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858B3-E568-B085-EA3F-F1EC6BF2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4F2154-C538-D667-E660-FF20BC93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EF5C44-DF84-09E0-2F09-832326C8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6D18F-7E09-75A3-D51D-0ECCAD4A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CF7B0-BA03-53B3-B0DF-388B6916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D1706-E388-0567-49F6-1735887D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75487-37E1-7CEE-6DA9-7E73DAE1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66D39C-AA0D-0BE9-7488-9EF0C8262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22B25B-D209-1644-AFFD-19BA15714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03CE5F-492A-60CB-788F-2FF0AD77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75F764-CBB1-B0FB-9E58-AB59B56B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C218B2-CED0-2C6B-9607-91B65C5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2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7B60D-7734-2540-DFB4-F015D36B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6529C1-EF7E-009C-9BE8-EB796DCE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A569EB-3449-1600-730B-5CF46D36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25A63-B5DF-F3B5-D4A0-3608A1D5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3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282A7B-7D1C-8E13-F5ED-CE8A3EB2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4024E4-361D-CBF5-7FD1-D9A39C2C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EABBA-BA22-514D-E3B9-09832A86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0CAF-CC78-B44E-DC52-60FB982E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A8688-3BF6-58D9-2CBD-33DEA4026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D0BF03-8DE6-3CD9-F238-D77E801D7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1C53D-DE09-9BB0-EA8E-E523A25D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D92F88-B711-7DED-B49C-67D72B31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08B27E-3105-7B81-02D9-7C385477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65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60C1-2FA3-86CF-BF5A-894F42B2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C81721-DA47-D336-761C-07EA58892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A2879-A640-EEC5-42FB-402027FA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3606C-40CE-C815-AE48-B1655BB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A5B78-9D41-7D9A-152A-35CE3008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1041D-0319-9AC7-F476-C5F38AA4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629C63-B50D-38F8-1673-A3D3B4B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E5835-9911-2908-6A66-E8C5535B6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091D5-047C-5C4B-77B7-C1A973312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C6C64-01F0-4ACA-9724-6E2D74351556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7FFF-7DDC-E444-0EF6-085070E37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20E7C-D6B0-1E6D-5C0E-1C0E04222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7AC7B-FAEA-40AF-9DA1-C62275AC8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D153C13-38ED-A95C-26C3-24B67940D260}"/>
              </a:ext>
            </a:extLst>
          </p:cNvPr>
          <p:cNvGrpSpPr/>
          <p:nvPr/>
        </p:nvGrpSpPr>
        <p:grpSpPr>
          <a:xfrm>
            <a:off x="252816" y="216816"/>
            <a:ext cx="5363245" cy="6858000"/>
            <a:chOff x="472596" y="0"/>
            <a:chExt cx="5363245" cy="6858000"/>
          </a:xfrm>
        </p:grpSpPr>
        <p:pic>
          <p:nvPicPr>
            <p:cNvPr id="33" name="그림 32" descr="텍스트, 스크린샷, 휴대 전화, 정보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7EBE74-C578-C1DA-6EC3-12A43FD7D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4951">
              <a:off x="2680089" y="0"/>
              <a:ext cx="3155752" cy="6858000"/>
            </a:xfrm>
            <a:prstGeom prst="rect">
              <a:avLst/>
            </a:prstGeom>
          </p:spPr>
        </p:pic>
        <p:pic>
          <p:nvPicPr>
            <p:cNvPr id="35" name="그림 34" descr="휴대 전화, 스크린샷, 정보기기, 통신 장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CF3213-98BD-352B-D7CE-07958A75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9644">
              <a:off x="472596" y="0"/>
              <a:ext cx="3155752" cy="6858000"/>
            </a:xfrm>
            <a:prstGeom prst="rect">
              <a:avLst/>
            </a:prstGeom>
          </p:spPr>
        </p:pic>
      </p:grpSp>
      <p:sp>
        <p:nvSpPr>
          <p:cNvPr id="38" name="Text 0">
            <a:extLst>
              <a:ext uri="{FF2B5EF4-FFF2-40B4-BE49-F238E27FC236}">
                <a16:creationId xmlns:a16="http://schemas.microsoft.com/office/drawing/2014/main" id="{1ECC6849-1C3E-28FC-0A7B-BB9CBD244D81}"/>
              </a:ext>
            </a:extLst>
          </p:cNvPr>
          <p:cNvSpPr/>
          <p:nvPr/>
        </p:nvSpPr>
        <p:spPr>
          <a:xfrm>
            <a:off x="6222611" y="2290817"/>
            <a:ext cx="5716573" cy="731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 err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실시간</a:t>
            </a:r>
            <a:r>
              <a:rPr lang="en-US" sz="32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 번역 채팅 애플리케이션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 1">
            <a:extLst>
              <a:ext uri="{FF2B5EF4-FFF2-40B4-BE49-F238E27FC236}">
                <a16:creationId xmlns:a16="http://schemas.microsoft.com/office/drawing/2014/main" id="{C22A5825-8E5F-1BE4-C840-CE4F81541E1E}"/>
              </a:ext>
            </a:extLst>
          </p:cNvPr>
          <p:cNvSpPr/>
          <p:nvPr/>
        </p:nvSpPr>
        <p:spPr>
          <a:xfrm>
            <a:off x="7986020" y="3185217"/>
            <a:ext cx="3953164" cy="410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다양한</a:t>
            </a:r>
            <a:r>
              <a:rPr lang="en-US" sz="14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언어로 </a:t>
            </a:r>
            <a:r>
              <a:rPr lang="en-US" sz="14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소통할</a:t>
            </a:r>
            <a:r>
              <a:rPr lang="en-US" sz="14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수 </a:t>
            </a:r>
            <a:r>
              <a:rPr lang="en-US" sz="14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있는</a:t>
            </a:r>
            <a:r>
              <a:rPr lang="en-US" sz="14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채팅</a:t>
            </a:r>
            <a:r>
              <a:rPr lang="en-US" sz="14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애플리케이션</a:t>
            </a:r>
            <a:endParaRPr lang="en-US" sz="14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90DA0-C8A4-6F84-2DDC-C51B66BA59A3}"/>
              </a:ext>
            </a:extLst>
          </p:cNvPr>
          <p:cNvSpPr txBox="1"/>
          <p:nvPr/>
        </p:nvSpPr>
        <p:spPr>
          <a:xfrm>
            <a:off x="11383309" y="3757763"/>
            <a:ext cx="607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배한결</a:t>
            </a:r>
          </a:p>
        </p:txBody>
      </p:sp>
    </p:spTree>
    <p:extLst>
      <p:ext uri="{BB962C8B-B14F-4D97-AF65-F5344CB8AC3E}">
        <p14:creationId xmlns:p14="http://schemas.microsoft.com/office/powerpoint/2010/main" val="152736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BD0BC-7429-2D18-1443-C2472E25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F23EBCFB-E4CA-8412-3E28-7C568F445AE8}"/>
              </a:ext>
            </a:extLst>
          </p:cNvPr>
          <p:cNvSpPr/>
          <p:nvPr/>
        </p:nvSpPr>
        <p:spPr>
          <a:xfrm>
            <a:off x="4983287" y="2720221"/>
            <a:ext cx="2225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화면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9963B-2F52-1083-F550-DB05E1E49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1401C149-968A-CC52-8BE5-6DE4543BF36A}"/>
              </a:ext>
            </a:extLst>
          </p:cNvPr>
          <p:cNvSpPr/>
          <p:nvPr/>
        </p:nvSpPr>
        <p:spPr>
          <a:xfrm>
            <a:off x="4036954" y="137909"/>
            <a:ext cx="4118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6AF032-0102-1D6A-1F00-48669873E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8" y="488928"/>
            <a:ext cx="3155752" cy="6858000"/>
          </a:xfrm>
          <a:prstGeom prst="rect">
            <a:avLst/>
          </a:prstGeom>
        </p:spPr>
      </p:pic>
      <p:pic>
        <p:nvPicPr>
          <p:cNvPr id="10" name="그림 9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FE7D44-AC45-2E03-59D1-F3FF1CDEA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90" y="488928"/>
            <a:ext cx="315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2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627A0-53DD-CEAD-C2D3-B4F7584B5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A3D20546-8A2E-C8C1-BCCA-D60A7C6157ED}"/>
              </a:ext>
            </a:extLst>
          </p:cNvPr>
          <p:cNvSpPr/>
          <p:nvPr/>
        </p:nvSpPr>
        <p:spPr>
          <a:xfrm>
            <a:off x="6009398" y="137909"/>
            <a:ext cx="540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휴대 전화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C4D5ED-A71B-D261-84F9-A51D7E27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08" y="563418"/>
            <a:ext cx="3155752" cy="6858000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185457-60A3-88E4-64B1-3F588E537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29" y="1718714"/>
            <a:ext cx="5394516" cy="45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3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E2D1D-30E4-2B2E-EC3C-49DCF249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39359CCC-65C6-E162-0B8E-5A8DB0ABBE8B}"/>
              </a:ext>
            </a:extLst>
          </p:cNvPr>
          <p:cNvSpPr/>
          <p:nvPr/>
        </p:nvSpPr>
        <p:spPr>
          <a:xfrm>
            <a:off x="4200808" y="137909"/>
            <a:ext cx="3790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메뉴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휴대 전화, 정보기기, 휴대용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824BE-8298-2CCC-06B5-10DFFC6BF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24" y="492298"/>
            <a:ext cx="315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1AA30-DBD8-61BA-8A78-D3048994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휴대 전화, 정보기기, 스크린샷, 휴대용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09C44-00F3-AA75-8A89-4AA3F255E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62" y="304854"/>
            <a:ext cx="3312627" cy="7198917"/>
          </a:xfrm>
          <a:prstGeom prst="rect">
            <a:avLst/>
          </a:prstGeom>
        </p:spPr>
      </p:pic>
      <p:pic>
        <p:nvPicPr>
          <p:cNvPr id="9" name="그림 8" descr="휴대 전화, 정보기기, 휴대용 통신 장치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C3FBE8-45FD-D5B8-772F-DC84D8440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58"/>
            <a:ext cx="3320862" cy="721681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B562DE-DC61-20A5-934A-CE558E2732E1}"/>
              </a:ext>
            </a:extLst>
          </p:cNvPr>
          <p:cNvGrpSpPr/>
          <p:nvPr/>
        </p:nvGrpSpPr>
        <p:grpSpPr>
          <a:xfrm>
            <a:off x="6792593" y="645977"/>
            <a:ext cx="2383534" cy="3453225"/>
            <a:chOff x="8075807" y="579461"/>
            <a:chExt cx="2705435" cy="3919590"/>
          </a:xfrm>
        </p:grpSpPr>
        <p:pic>
          <p:nvPicPr>
            <p:cNvPr id="12" name="그림 11" descr="휴대 전화, 스크린샷, 모바일 기기, 통신 장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80B64-1C6B-0F1C-46FA-538F5C111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618" y="579461"/>
              <a:ext cx="1803624" cy="3919590"/>
            </a:xfrm>
            <a:prstGeom prst="rect">
              <a:avLst/>
            </a:prstGeom>
          </p:spPr>
        </p:pic>
        <p:pic>
          <p:nvPicPr>
            <p:cNvPr id="14" name="그림 13" descr="텍스트, 스크린샷, 휴대 전화, 모바일 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BC93C34-33FC-3D70-73D0-B5BEF921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807" y="579461"/>
              <a:ext cx="1803624" cy="3919589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A5B4F-8381-5D7E-FD25-3E02435DC638}"/>
              </a:ext>
            </a:extLst>
          </p:cNvPr>
          <p:cNvSpPr/>
          <p:nvPr/>
        </p:nvSpPr>
        <p:spPr>
          <a:xfrm>
            <a:off x="3146640" y="3495918"/>
            <a:ext cx="454541" cy="2690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B0052A-4DC4-1702-53E2-9651D752E7F4}"/>
              </a:ext>
            </a:extLst>
          </p:cNvPr>
          <p:cNvGrpSpPr/>
          <p:nvPr/>
        </p:nvGrpSpPr>
        <p:grpSpPr>
          <a:xfrm>
            <a:off x="9392331" y="645977"/>
            <a:ext cx="2452679" cy="3453228"/>
            <a:chOff x="6327169" y="2938407"/>
            <a:chExt cx="2783918" cy="3919593"/>
          </a:xfrm>
        </p:grpSpPr>
        <p:pic>
          <p:nvPicPr>
            <p:cNvPr id="16" name="그림 15" descr="휴대 전화, 스크린샷, 통신 장치, 정보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61E98BE-2B76-9F7A-5423-F4BEB3E5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463" y="2938412"/>
              <a:ext cx="1803624" cy="3919588"/>
            </a:xfrm>
            <a:prstGeom prst="rect">
              <a:avLst/>
            </a:prstGeom>
          </p:spPr>
        </p:pic>
        <p:pic>
          <p:nvPicPr>
            <p:cNvPr id="5" name="그림 4" descr="텍스트, 스크린샷, 휴대 전화, 정보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BE9FD9-BE67-056B-4F00-6FBAEE4D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169" y="2938407"/>
              <a:ext cx="1803625" cy="391959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1EB5C9-6509-E44B-AB43-0C9A4944DC6F}"/>
              </a:ext>
            </a:extLst>
          </p:cNvPr>
          <p:cNvGrpSpPr/>
          <p:nvPr/>
        </p:nvGrpSpPr>
        <p:grpSpPr>
          <a:xfrm>
            <a:off x="6789465" y="3495918"/>
            <a:ext cx="2383535" cy="3453225"/>
            <a:chOff x="6526894" y="3253170"/>
            <a:chExt cx="2705436" cy="3919590"/>
          </a:xfrm>
        </p:grpSpPr>
        <p:pic>
          <p:nvPicPr>
            <p:cNvPr id="21" name="그림 20" descr="휴대 전화, 스크린샷, 정보기기, 모바일 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C965EC-C54D-2DDD-7070-C2CD54F37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08" y="3253170"/>
              <a:ext cx="1803622" cy="3919589"/>
            </a:xfrm>
            <a:prstGeom prst="rect">
              <a:avLst/>
            </a:prstGeom>
          </p:spPr>
        </p:pic>
        <p:pic>
          <p:nvPicPr>
            <p:cNvPr id="23" name="그림 22" descr="스크린샷, 휴대 전화, 모바일 기기, 정보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158616E-C73D-9ABC-F406-0C3D082E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894" y="3253171"/>
              <a:ext cx="1803625" cy="391958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5B264C-EBFB-99BF-C2F9-EF74DFD717F0}"/>
              </a:ext>
            </a:extLst>
          </p:cNvPr>
          <p:cNvGrpSpPr/>
          <p:nvPr/>
        </p:nvGrpSpPr>
        <p:grpSpPr>
          <a:xfrm>
            <a:off x="9392331" y="3495918"/>
            <a:ext cx="2451113" cy="3453226"/>
            <a:chOff x="9477152" y="3495918"/>
            <a:chExt cx="2451113" cy="3453226"/>
          </a:xfrm>
        </p:grpSpPr>
        <p:pic>
          <p:nvPicPr>
            <p:cNvPr id="26" name="그림 25" descr="휴대 전화, 정보기기, 모바일 기기, 통신 장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D56EE8-837F-DFCB-8B83-8A2828D57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9241" y="3495918"/>
              <a:ext cx="1589024" cy="3453226"/>
            </a:xfrm>
            <a:prstGeom prst="rect">
              <a:avLst/>
            </a:prstGeom>
          </p:spPr>
        </p:pic>
        <p:pic>
          <p:nvPicPr>
            <p:cNvPr id="28" name="그림 27" descr="텍스트, 휴대 전화, 스크린샷, 모바일 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B671EC-C3D8-D6F4-6ECD-1B81F257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152" y="3499323"/>
              <a:ext cx="1587457" cy="3449820"/>
            </a:xfrm>
            <a:prstGeom prst="rect">
              <a:avLst/>
            </a:prstGeom>
          </p:spPr>
        </p:pic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A0F37A53-A1D4-969F-ABCF-B6DDDBE7B82F}"/>
              </a:ext>
            </a:extLst>
          </p:cNvPr>
          <p:cNvSpPr/>
          <p:nvPr/>
        </p:nvSpPr>
        <p:spPr>
          <a:xfrm>
            <a:off x="5767144" y="137909"/>
            <a:ext cx="1025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1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F1541-58B1-1A56-6245-009CF502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B561A74-32A1-2DB4-46D0-58F84D966583}"/>
              </a:ext>
            </a:extLst>
          </p:cNvPr>
          <p:cNvSpPr/>
          <p:nvPr/>
        </p:nvSpPr>
        <p:spPr>
          <a:xfrm>
            <a:off x="3084457" y="3648852"/>
            <a:ext cx="454541" cy="2690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휴대 전화, 스크린샷, 정보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FCB554-C144-7D71-CCFB-D1118372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0" y="488928"/>
            <a:ext cx="3155752" cy="6858000"/>
          </a:xfrm>
          <a:prstGeom prst="rect">
            <a:avLst/>
          </a:prstGeom>
        </p:spPr>
      </p:pic>
      <p:pic>
        <p:nvPicPr>
          <p:cNvPr id="34" name="그림 33" descr="텍스트, 스크린샷, 휴대 전화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9741E9-698A-D574-A244-8E1DB4215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" y="488928"/>
            <a:ext cx="3155752" cy="68580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7F06D8B9-BF22-CCC3-553C-C5BBFAA91B85}"/>
              </a:ext>
            </a:extLst>
          </p:cNvPr>
          <p:cNvSpPr/>
          <p:nvPr/>
        </p:nvSpPr>
        <p:spPr>
          <a:xfrm>
            <a:off x="5582694" y="137909"/>
            <a:ext cx="10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채팅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BF2746-F8A1-76BE-33F7-D3A0401A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11" y="1450597"/>
            <a:ext cx="5495636" cy="4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F9BAF1-E2A4-99F8-04E6-3C160803A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휴대 전화, 스크린샷, 모바일 기기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B0D374-6830-B5FC-E715-65FBD4DCD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01" y="488928"/>
            <a:ext cx="3155752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11B972DB-6034-88EB-BEEE-07997499F39D}"/>
              </a:ext>
            </a:extLst>
          </p:cNvPr>
          <p:cNvSpPr/>
          <p:nvPr/>
        </p:nvSpPr>
        <p:spPr>
          <a:xfrm>
            <a:off x="5767144" y="137909"/>
            <a:ext cx="1025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A4DA22-8EF0-9795-1155-6CC86DE58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29" y="1301588"/>
            <a:ext cx="5413507" cy="46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56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46AD3-DF0D-3F50-DBCA-60CB4C37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3842D255-87B7-5C15-F868-6000BD270B75}"/>
              </a:ext>
            </a:extLst>
          </p:cNvPr>
          <p:cNvSpPr/>
          <p:nvPr/>
        </p:nvSpPr>
        <p:spPr>
          <a:xfrm>
            <a:off x="3747789" y="2720221"/>
            <a:ext cx="4696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시연 연상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0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3265F-A4CD-5C3F-7AEB-15030DE67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D67B5C-F156-5ED3-4BA5-0B39CDC5B6B7}"/>
              </a:ext>
            </a:extLst>
          </p:cNvPr>
          <p:cNvSpPr/>
          <p:nvPr/>
        </p:nvSpPr>
        <p:spPr>
          <a:xfrm>
            <a:off x="4988260" y="137909"/>
            <a:ext cx="2215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회원 가입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register">
            <a:hlinkClick r:id="" action="ppaction://media"/>
            <a:extLst>
              <a:ext uri="{FF2B5EF4-FFF2-40B4-BE49-F238E27FC236}">
                <a16:creationId xmlns:a16="http://schemas.microsoft.com/office/drawing/2014/main" id="{FCFE134D-E4EE-FB47-79BE-B546E2E4B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5625" y="979054"/>
            <a:ext cx="2620749" cy="55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5F85F-09CC-3F27-D668-8EE11867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3060DE-511C-E531-BD30-0FDD048565FB}"/>
              </a:ext>
            </a:extLst>
          </p:cNvPr>
          <p:cNvSpPr/>
          <p:nvPr/>
        </p:nvSpPr>
        <p:spPr>
          <a:xfrm>
            <a:off x="5288129" y="137909"/>
            <a:ext cx="1615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로그인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login">
            <a:hlinkClick r:id="" action="ppaction://media"/>
            <a:extLst>
              <a:ext uri="{FF2B5EF4-FFF2-40B4-BE49-F238E27FC236}">
                <a16:creationId xmlns:a16="http://schemas.microsoft.com/office/drawing/2014/main" id="{B44926F1-A8A3-5BBC-7108-A0B3F01DF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4358" y="919018"/>
            <a:ext cx="2723281" cy="5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47D7C-148C-7E36-A581-708BF9E97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2">
            <a:extLst>
              <a:ext uri="{FF2B5EF4-FFF2-40B4-BE49-F238E27FC236}">
                <a16:creationId xmlns:a16="http://schemas.microsoft.com/office/drawing/2014/main" id="{61E99DEF-1499-98AA-6AC7-66B4FF977B67}"/>
              </a:ext>
            </a:extLst>
          </p:cNvPr>
          <p:cNvSpPr/>
          <p:nvPr/>
        </p:nvSpPr>
        <p:spPr>
          <a:xfrm>
            <a:off x="425410" y="147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프로젝트 명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7EDFA964-9860-FFED-5DB5-01E670E434D2}"/>
              </a:ext>
            </a:extLst>
          </p:cNvPr>
          <p:cNvSpPr/>
          <p:nvPr/>
        </p:nvSpPr>
        <p:spPr>
          <a:xfrm>
            <a:off x="425410" y="1830532"/>
            <a:ext cx="6819305" cy="353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Translation chat (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번역 채팅 앱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)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FDA69AA4-33DA-F2F8-8C29-9E82CDD9C321}"/>
              </a:ext>
            </a:extLst>
          </p:cNvPr>
          <p:cNvSpPr/>
          <p:nvPr/>
        </p:nvSpPr>
        <p:spPr>
          <a:xfrm>
            <a:off x="425410" y="2539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기획 배경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17C23309-9EF9-B76B-9771-92636C6FC0B8}"/>
              </a:ext>
            </a:extLst>
          </p:cNvPr>
          <p:cNvSpPr/>
          <p:nvPr/>
        </p:nvSpPr>
        <p:spPr>
          <a:xfrm>
            <a:off x="425410" y="2893517"/>
            <a:ext cx="6819305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해외 친구와의 간편한 소통 니즈 증가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기존 번역 앱과 메시징 앱을 오가며 대화하는 번거로움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언어 교환 및 외국어 학습을 원하는 유저층의 실용적 번역 도구 필요</a:t>
            </a:r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4A7E5257-86E8-9DA7-F37E-463F37CFCA0C}"/>
              </a:ext>
            </a:extLst>
          </p:cNvPr>
          <p:cNvSpPr/>
          <p:nvPr/>
        </p:nvSpPr>
        <p:spPr>
          <a:xfrm>
            <a:off x="425410" y="4369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목표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DB2D5BC0-5B33-0A20-D336-482C5B36F8A6}"/>
              </a:ext>
            </a:extLst>
          </p:cNvPr>
          <p:cNvSpPr/>
          <p:nvPr/>
        </p:nvSpPr>
        <p:spPr>
          <a:xfrm>
            <a:off x="425409" y="4724049"/>
            <a:ext cx="7068900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사용자가 자신의 모국어로 메시지를 작성하면 실시간으로 상대방의 언어로 번역되어 전달되는 채팅 플랫폼 구축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텍스트 </a:t>
            </a:r>
            <a:r>
              <a:rPr lang="ko-KR" alt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메시지뿐만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아니라 음성 메시지의 실시간 번역 기능 제공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개인 대화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그룹 채팅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커뮤니티 채널 등 다양한 소통 형태 지원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( Discord, Slack )</a:t>
            </a:r>
          </a:p>
        </p:txBody>
      </p:sp>
      <p:pic>
        <p:nvPicPr>
          <p:cNvPr id="44" name="그림 43" descr="텍스트, 스크린샷, 원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A92810-04D9-455F-51F4-5AF5D6F9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54" y="0"/>
            <a:ext cx="4821936" cy="6858000"/>
          </a:xfrm>
          <a:prstGeom prst="rect">
            <a:avLst/>
          </a:prstGeom>
        </p:spPr>
      </p:pic>
      <p:sp>
        <p:nvSpPr>
          <p:cNvPr id="45" name="Text 0">
            <a:extLst>
              <a:ext uri="{FF2B5EF4-FFF2-40B4-BE49-F238E27FC236}">
                <a16:creationId xmlns:a16="http://schemas.microsoft.com/office/drawing/2014/main" id="{9E467895-3938-7F46-B840-0F861F4A4917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프로젝트 개요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88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F8108-30FB-B7E7-B4A9-06C4A865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E78D61-6B9B-1459-5D1C-B3F43E0F4569}"/>
              </a:ext>
            </a:extLst>
          </p:cNvPr>
          <p:cNvSpPr/>
          <p:nvPr/>
        </p:nvSpPr>
        <p:spPr>
          <a:xfrm>
            <a:off x="5567371" y="137909"/>
            <a:ext cx="1057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친구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friend">
            <a:hlinkClick r:id="" action="ppaction://media"/>
            <a:extLst>
              <a:ext uri="{FF2B5EF4-FFF2-40B4-BE49-F238E27FC236}">
                <a16:creationId xmlns:a16="http://schemas.microsoft.com/office/drawing/2014/main" id="{831D6223-1CC7-5298-1E9C-5931A0609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4115" y="960582"/>
            <a:ext cx="2703770" cy="57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241D9-D5CC-158A-8E8A-C1A97F12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9BCB45-12A9-C95C-7B61-30C15894C21C}"/>
              </a:ext>
            </a:extLst>
          </p:cNvPr>
          <p:cNvSpPr/>
          <p:nvPr/>
        </p:nvSpPr>
        <p:spPr>
          <a:xfrm>
            <a:off x="5222086" y="137909"/>
            <a:ext cx="1747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테마 색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theme">
            <a:hlinkClick r:id="" action="ppaction://media"/>
            <a:extLst>
              <a:ext uri="{FF2B5EF4-FFF2-40B4-BE49-F238E27FC236}">
                <a16:creationId xmlns:a16="http://schemas.microsoft.com/office/drawing/2014/main" id="{46D3362B-87DB-B207-8331-C06D8D513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5944" y="960581"/>
            <a:ext cx="2660111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9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B889B-F01D-C5A9-4218-A454C4F1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58A5BE-0329-FAF0-845E-E67146D59343}"/>
              </a:ext>
            </a:extLst>
          </p:cNvPr>
          <p:cNvSpPr/>
          <p:nvPr/>
        </p:nvSpPr>
        <p:spPr>
          <a:xfrm>
            <a:off x="4126499" y="137909"/>
            <a:ext cx="3938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실시간 채팅 번역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chat">
            <a:hlinkClick r:id="" action="ppaction://media"/>
            <a:extLst>
              <a:ext uri="{FF2B5EF4-FFF2-40B4-BE49-F238E27FC236}">
                <a16:creationId xmlns:a16="http://schemas.microsoft.com/office/drawing/2014/main" id="{277104D1-2F5C-0F9E-0FAB-965B7A770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7758" y="933509"/>
            <a:ext cx="2716479" cy="5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30196-2173-D50B-1212-EF2C8B9E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8F1146-DF15-A586-9140-B044E57E7249}"/>
              </a:ext>
            </a:extLst>
          </p:cNvPr>
          <p:cNvSpPr/>
          <p:nvPr/>
        </p:nvSpPr>
        <p:spPr>
          <a:xfrm>
            <a:off x="4126499" y="137909"/>
            <a:ext cx="3938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음성 텍스트 전송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stt">
            <a:hlinkClick r:id="" action="ppaction://media"/>
            <a:extLst>
              <a:ext uri="{FF2B5EF4-FFF2-40B4-BE49-F238E27FC236}">
                <a16:creationId xmlns:a16="http://schemas.microsoft.com/office/drawing/2014/main" id="{68A995F5-5A6C-F1AF-C118-973047567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6081" y="914399"/>
            <a:ext cx="2759838" cy="5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CF4C4-874A-EC50-1D5E-5EF12B22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3636FD-F408-0A87-8B59-49982B6F630D}"/>
              </a:ext>
            </a:extLst>
          </p:cNvPr>
          <p:cNvSpPr/>
          <p:nvPr/>
        </p:nvSpPr>
        <p:spPr>
          <a:xfrm>
            <a:off x="5065067" y="2720221"/>
            <a:ext cx="2061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시행착오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29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A4B42-B4BF-7A50-0EF5-891D7858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2">
            <a:extLst>
              <a:ext uri="{FF2B5EF4-FFF2-40B4-BE49-F238E27FC236}">
                <a16:creationId xmlns:a16="http://schemas.microsoft.com/office/drawing/2014/main" id="{B3816C2A-768E-2691-E28C-773C725E16F9}"/>
              </a:ext>
            </a:extLst>
          </p:cNvPr>
          <p:cNvSpPr/>
          <p:nvPr/>
        </p:nvSpPr>
        <p:spPr>
          <a:xfrm>
            <a:off x="425410" y="171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글로벌 커뮤니케이션 시장 동향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7B6A1CD7-2B52-619D-8BBD-D9866EAB7A33}"/>
              </a:ext>
            </a:extLst>
          </p:cNvPr>
          <p:cNvSpPr/>
          <p:nvPr/>
        </p:nvSpPr>
        <p:spPr>
          <a:xfrm>
            <a:off x="425410" y="2068657"/>
            <a:ext cx="6819305" cy="1197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비대면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시대 이후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글로벌 커뮤니케이션 도구 수요 급증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2024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년 기준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전 세계 메신저 앱 사용자 수 </a:t>
            </a: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37</a:t>
            </a: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억 명 이상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자동 번역 기능을 포함한 앱에 대한 수요 지속 증가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F1089DA-1377-1A5C-2771-F05B0B7250B9}"/>
              </a:ext>
            </a:extLst>
          </p:cNvPr>
          <p:cNvSpPr/>
          <p:nvPr/>
        </p:nvSpPr>
        <p:spPr>
          <a:xfrm>
            <a:off x="425410" y="3957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타겟 사용자층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122A8957-9224-DBC0-FC1E-E4D1EFA75E40}"/>
              </a:ext>
            </a:extLst>
          </p:cNvPr>
          <p:cNvSpPr/>
          <p:nvPr/>
        </p:nvSpPr>
        <p:spPr>
          <a:xfrm>
            <a:off x="425409" y="4311378"/>
            <a:ext cx="2676010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해외 친구와 소통을 원하는 일반 사용자</a:t>
            </a:r>
            <a:endParaRPr lang="en-US" altLang="ko-KR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언어 교환 및 외국어 학습 목적의 유저</a:t>
            </a:r>
            <a:endParaRPr lang="en-US" altLang="ko-KR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비즈니스 및 글로벌 커뮤니티 운영자</a:t>
            </a:r>
            <a:endParaRPr lang="en-US" altLang="ko-KR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DB935DC-0268-4E4E-8AE7-C08EBA54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10" y="0"/>
            <a:ext cx="5670590" cy="6858000"/>
          </a:xfrm>
          <a:prstGeom prst="rect">
            <a:avLst/>
          </a:prstGeom>
        </p:spPr>
      </p:pic>
      <p:sp>
        <p:nvSpPr>
          <p:cNvPr id="99" name="Text 0">
            <a:extLst>
              <a:ext uri="{FF2B5EF4-FFF2-40B4-BE49-F238E27FC236}">
                <a16:creationId xmlns:a16="http://schemas.microsoft.com/office/drawing/2014/main" id="{D3D833BB-A250-D9B7-03F3-26F54A174E83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시장 분석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61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1D7F8-BAA6-ABF0-8F9C-B8BA6A7D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61C0295C-04D7-B71C-8155-EDED7583DA1D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요구사항 정의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6297AC-13E9-FB70-CA9F-BB8801703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91211"/>
              </p:ext>
            </p:extLst>
          </p:nvPr>
        </p:nvGraphicFramePr>
        <p:xfrm>
          <a:off x="241964" y="1244408"/>
          <a:ext cx="11708071" cy="5511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460">
                  <a:extLst>
                    <a:ext uri="{9D8B030D-6E8A-4147-A177-3AD203B41FA5}">
                      <a16:colId xmlns:a16="http://schemas.microsoft.com/office/drawing/2014/main" val="2377631107"/>
                    </a:ext>
                  </a:extLst>
                </a:gridCol>
                <a:gridCol w="853773">
                  <a:extLst>
                    <a:ext uri="{9D8B030D-6E8A-4147-A177-3AD203B41FA5}">
                      <a16:colId xmlns:a16="http://schemas.microsoft.com/office/drawing/2014/main" val="4103884612"/>
                    </a:ext>
                  </a:extLst>
                </a:gridCol>
                <a:gridCol w="1555192">
                  <a:extLst>
                    <a:ext uri="{9D8B030D-6E8A-4147-A177-3AD203B41FA5}">
                      <a16:colId xmlns:a16="http://schemas.microsoft.com/office/drawing/2014/main" val="4153262278"/>
                    </a:ext>
                  </a:extLst>
                </a:gridCol>
                <a:gridCol w="4334904">
                  <a:extLst>
                    <a:ext uri="{9D8B030D-6E8A-4147-A177-3AD203B41FA5}">
                      <a16:colId xmlns:a16="http://schemas.microsoft.com/office/drawing/2014/main" val="4248118226"/>
                    </a:ext>
                  </a:extLst>
                </a:gridCol>
                <a:gridCol w="2702146">
                  <a:extLst>
                    <a:ext uri="{9D8B030D-6E8A-4147-A177-3AD203B41FA5}">
                      <a16:colId xmlns:a16="http://schemas.microsoft.com/office/drawing/2014/main" val="1494203833"/>
                    </a:ext>
                  </a:extLst>
                </a:gridCol>
                <a:gridCol w="985800">
                  <a:extLst>
                    <a:ext uri="{9D8B030D-6E8A-4147-A177-3AD203B41FA5}">
                      <a16:colId xmlns:a16="http://schemas.microsoft.com/office/drawing/2014/main" val="1825730154"/>
                    </a:ext>
                  </a:extLst>
                </a:gridCol>
                <a:gridCol w="492898">
                  <a:extLst>
                    <a:ext uri="{9D8B030D-6E8A-4147-A177-3AD203B41FA5}">
                      <a16:colId xmlns:a16="http://schemas.microsoft.com/office/drawing/2014/main" val="2217074608"/>
                    </a:ext>
                  </a:extLst>
                </a:gridCol>
                <a:gridCol w="492898">
                  <a:extLst>
                    <a:ext uri="{9D8B030D-6E8A-4147-A177-3AD203B41FA5}">
                      <a16:colId xmlns:a16="http://schemas.microsoft.com/office/drawing/2014/main" val="1127255995"/>
                    </a:ext>
                  </a:extLst>
                </a:gridCol>
              </a:tblGrid>
              <a:tr h="29008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요구항목 대분류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요구항목 소분류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요구사항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의견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구현여부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53782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관리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이름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언어를 선택하여 계정 생성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 Authentication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489866385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관리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가입한 이메일과 비밀번호를 통해 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 Authentication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014325180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관리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드로어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메뉴를 통해 로그아웃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 Authentication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395028876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관리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상태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실행 시 로그인 상태를 확인하여 적절한 화면으로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Riverpod, Firebase AuthStateChanges Stream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97417282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관리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자신의 친구 목록을 실시간으로 확인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Firestore, Riverpod StreamProvider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3733069921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관리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이름으로 다른 사용자를 검색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500ms 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디바운스 적용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Firestore, Flutter Hooks (useRef)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470687714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관리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결과에서 사용자를 친구로 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Firestore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61065803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- 1:1 </a:t>
                      </a:r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선택 시 해당 사용자와의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Flutter Navigation,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845053093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메시지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실시간으로 송수신하고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표시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Firestore, Riverpod StreamProvider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156193725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입력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 텍스트 필드를 통해 메시지 입력 및 전송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Flutter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TextField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265295750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입력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마이크 버튼을 통해 음성으로 메시지 입력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(STT)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speech_to_text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부가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057967528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번역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언어 설정에 따라 수신 메시지 자동 번역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DeepL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API,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023826581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복사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메시지를 길게 누르면 클립보드에 복사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Flutter GestureDetector, Clipboard API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 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382087402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라이트 모드와 다크 모드 전환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Flutter Theme,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NotifierProvider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 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3298034953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언어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자신의 기본 언어를 목록에서 선택 및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Firestore, Riverpod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3989519063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변경을 실시간으로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반영하여 높은 반응성 유지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Riverpod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StreamProvider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요건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1779566863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인증 정보는 </a:t>
                      </a:r>
                      <a:r>
                        <a:rPr lang="en-US" altLang="ko-KR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 Authentication</a:t>
                      </a:r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안전하게 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 Authentication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요건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2976387674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 요구사항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계층형 구조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(Presentation, Domain, Data)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유지보수성 및 테스트 용이성 확보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클린 아키텍처 원칙 적용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요건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71" marR="6071" marT="6071" marB="0" anchor="ctr"/>
                </a:tc>
                <a:extLst>
                  <a:ext uri="{0D108BD9-81ED-4DB2-BD59-A6C34878D82A}">
                    <a16:rowId xmlns:a16="http://schemas.microsoft.com/office/drawing/2014/main" val="42481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75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C0293-7E45-2C8B-38A1-7AAA7362D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ED9AED15-32F1-E479-85F9-7B67DDFD47A1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BM Plex Sans Medium" pitchFamily="34" charset="-120"/>
              </a:rPr>
              <a:t>주요 기능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FB1365F0-FE26-2542-D448-E11C207D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2" y="1292517"/>
            <a:ext cx="308491" cy="308491"/>
          </a:xfrm>
          <a:prstGeom prst="rect">
            <a:avLst/>
          </a:prstGeom>
        </p:spPr>
      </p:pic>
      <p:sp>
        <p:nvSpPr>
          <p:cNvPr id="25" name="Text 1">
            <a:extLst>
              <a:ext uri="{FF2B5EF4-FFF2-40B4-BE49-F238E27FC236}">
                <a16:creationId xmlns:a16="http://schemas.microsoft.com/office/drawing/2014/main" id="{D87991EE-7EBD-E872-E275-6E31EB8FD2C0}"/>
              </a:ext>
            </a:extLst>
          </p:cNvPr>
          <p:cNvSpPr/>
          <p:nvPr/>
        </p:nvSpPr>
        <p:spPr>
          <a:xfrm>
            <a:off x="1064199" y="1243618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회원가입 및 로그인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6C88979C-035D-7084-0DD1-2AE2244B1CB6}"/>
              </a:ext>
            </a:extLst>
          </p:cNvPr>
          <p:cNvSpPr/>
          <p:nvPr/>
        </p:nvSpPr>
        <p:spPr>
          <a:xfrm>
            <a:off x="1064199" y="1492816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사용자는 이메일과 비밀번호를 사용하여 계정을 만들고 앱에 로그인할 수 있습니다. 이 과정은 Firebase Authentication을 통해 안전하게 처리됩니다.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597D79EA-CA2A-852D-FCFF-604BB8AD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22" y="2119052"/>
            <a:ext cx="308491" cy="308491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4143A940-F5B0-31C4-7368-F8FADA2B1F14}"/>
              </a:ext>
            </a:extLst>
          </p:cNvPr>
          <p:cNvSpPr/>
          <p:nvPr/>
        </p:nvSpPr>
        <p:spPr>
          <a:xfrm>
            <a:off x="1064199" y="2022611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실시간 채팅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3D4EF2E0-CC8F-FF0F-0018-8550AD2FB71F}"/>
              </a:ext>
            </a:extLst>
          </p:cNvPr>
          <p:cNvSpPr/>
          <p:nvPr/>
        </p:nvSpPr>
        <p:spPr>
          <a:xfrm>
            <a:off x="1064199" y="2271808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Cloud Firestore를 기반으로 친구와 실시간으로 메시지를 주고받을 수 있습니다.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E731FEE4-97A3-E727-37D8-84165B32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22" y="2874861"/>
            <a:ext cx="308491" cy="308491"/>
          </a:xfrm>
          <a:prstGeom prst="rect">
            <a:avLst/>
          </a:prstGeom>
        </p:spPr>
      </p:pic>
      <p:sp>
        <p:nvSpPr>
          <p:cNvPr id="32" name="Text 5">
            <a:extLst>
              <a:ext uri="{FF2B5EF4-FFF2-40B4-BE49-F238E27FC236}">
                <a16:creationId xmlns:a16="http://schemas.microsoft.com/office/drawing/2014/main" id="{814D58DF-512E-9CC5-8CEC-FF0E99D60A0A}"/>
              </a:ext>
            </a:extLst>
          </p:cNvPr>
          <p:cNvSpPr/>
          <p:nvPr/>
        </p:nvSpPr>
        <p:spPr>
          <a:xfrm>
            <a:off x="1064199" y="2809258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실시간 메시지 번역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D296C92A-D8D8-04BD-2787-79641BCE709D}"/>
              </a:ext>
            </a:extLst>
          </p:cNvPr>
          <p:cNvSpPr/>
          <p:nvPr/>
        </p:nvSpPr>
        <p:spPr>
          <a:xfrm>
            <a:off x="1064199" y="3058456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사용자가 자신의 언어로 메시지를 보내면, DeepL API를 통해 상대방의 언어로 자동 번역되어 메시지 버블에 함께 표시됩니다.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Image 3" descr="preencoded.png">
            <a:extLst>
              <a:ext uri="{FF2B5EF4-FFF2-40B4-BE49-F238E27FC236}">
                <a16:creationId xmlns:a16="http://schemas.microsoft.com/office/drawing/2014/main" id="{FC340511-831E-3AA8-2833-CEFAAB4C8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22" y="3581232"/>
            <a:ext cx="308491" cy="308491"/>
          </a:xfrm>
          <a:prstGeom prst="rect">
            <a:avLst/>
          </a:prstGeom>
        </p:spPr>
      </p:pic>
      <p:sp>
        <p:nvSpPr>
          <p:cNvPr id="35" name="Text 7">
            <a:extLst>
              <a:ext uri="{FF2B5EF4-FFF2-40B4-BE49-F238E27FC236}">
                <a16:creationId xmlns:a16="http://schemas.microsoft.com/office/drawing/2014/main" id="{742BEDBB-A440-B812-7DA2-0EB46DEC31B4}"/>
              </a:ext>
            </a:extLst>
          </p:cNvPr>
          <p:cNvSpPr/>
          <p:nvPr/>
        </p:nvSpPr>
        <p:spPr>
          <a:xfrm>
            <a:off x="1064199" y="3531049"/>
            <a:ext cx="1447919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음성 메시지 입력 및 번역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FC2A37C-4E46-FD9F-9706-9B4CE573639F}"/>
              </a:ext>
            </a:extLst>
          </p:cNvPr>
          <p:cNvSpPr/>
          <p:nvPr/>
        </p:nvSpPr>
        <p:spPr>
          <a:xfrm>
            <a:off x="1064199" y="3780247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마이크 버튼을 통해 음성을 입력하면 Speech-to-Text 기술로 텍스트로 변환되고, 이 텍스트가 상대방의 언어로 번역되어 전송됩니다.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B6D24449-F843-1E53-7772-E73A3A0A0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22" y="4338472"/>
            <a:ext cx="308491" cy="308491"/>
          </a:xfrm>
          <a:prstGeom prst="rect">
            <a:avLst/>
          </a:prstGeom>
        </p:spPr>
      </p:pic>
      <p:sp>
        <p:nvSpPr>
          <p:cNvPr id="38" name="Text 9">
            <a:extLst>
              <a:ext uri="{FF2B5EF4-FFF2-40B4-BE49-F238E27FC236}">
                <a16:creationId xmlns:a16="http://schemas.microsoft.com/office/drawing/2014/main" id="{48E644C7-4439-1EBC-701D-B9427848909C}"/>
              </a:ext>
            </a:extLst>
          </p:cNvPr>
          <p:cNvSpPr/>
          <p:nvPr/>
        </p:nvSpPr>
        <p:spPr>
          <a:xfrm>
            <a:off x="1064199" y="4286620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친구 검색 및 추가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8ACD33AC-1A63-F125-03B0-231783E32F95}"/>
              </a:ext>
            </a:extLst>
          </p:cNvPr>
          <p:cNvSpPr/>
          <p:nvPr/>
        </p:nvSpPr>
        <p:spPr>
          <a:xfrm>
            <a:off x="1064199" y="4535817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앱 내에서 다른 사용자를 이름으로 검색하고 '추가' 버튼을 눌러 자신의 친구 목록에 추가할 수 있습니다.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Image 5" descr="preencoded.png">
            <a:extLst>
              <a:ext uri="{FF2B5EF4-FFF2-40B4-BE49-F238E27FC236}">
                <a16:creationId xmlns:a16="http://schemas.microsoft.com/office/drawing/2014/main" id="{E224ADF1-86EA-74D3-6D4C-EF1FF0B0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22" y="5168220"/>
            <a:ext cx="308491" cy="308491"/>
          </a:xfrm>
          <a:prstGeom prst="rect">
            <a:avLst/>
          </a:prstGeom>
        </p:spPr>
      </p:pic>
      <p:sp>
        <p:nvSpPr>
          <p:cNvPr id="41" name="Text 11">
            <a:extLst>
              <a:ext uri="{FF2B5EF4-FFF2-40B4-BE49-F238E27FC236}">
                <a16:creationId xmlns:a16="http://schemas.microsoft.com/office/drawing/2014/main" id="{CAFF8CC3-F44A-3AA4-8873-D748CB77724B}"/>
              </a:ext>
            </a:extLst>
          </p:cNvPr>
          <p:cNvSpPr/>
          <p:nvPr/>
        </p:nvSpPr>
        <p:spPr>
          <a:xfrm>
            <a:off x="1064199" y="5134942"/>
            <a:ext cx="1692354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테마 변경 (다크/라이트 모드)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 12">
            <a:extLst>
              <a:ext uri="{FF2B5EF4-FFF2-40B4-BE49-F238E27FC236}">
                <a16:creationId xmlns:a16="http://schemas.microsoft.com/office/drawing/2014/main" id="{A9B3D72E-B3BF-0379-8820-A73A6D8CCD26}"/>
              </a:ext>
            </a:extLst>
          </p:cNvPr>
          <p:cNvSpPr/>
          <p:nvPr/>
        </p:nvSpPr>
        <p:spPr>
          <a:xfrm>
            <a:off x="1064199" y="5384140"/>
            <a:ext cx="1330404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설정 페이지에서 스위치 토글을 통해 앱의 전체적인 테마를 라이트 모드와 다크 모드 간에 전환할 수 있습니다.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 13">
            <a:extLst>
              <a:ext uri="{FF2B5EF4-FFF2-40B4-BE49-F238E27FC236}">
                <a16:creationId xmlns:a16="http://schemas.microsoft.com/office/drawing/2014/main" id="{A2FB5851-B7A5-2181-6B0B-49700F9350CF}"/>
              </a:ext>
            </a:extLst>
          </p:cNvPr>
          <p:cNvSpPr/>
          <p:nvPr/>
        </p:nvSpPr>
        <p:spPr>
          <a:xfrm>
            <a:off x="1064199" y="5885753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 pitchFamily="34" charset="-120"/>
              </a:rPr>
              <a:t>사용자 언어 설정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 14">
            <a:extLst>
              <a:ext uri="{FF2B5EF4-FFF2-40B4-BE49-F238E27FC236}">
                <a16:creationId xmlns:a16="http://schemas.microsoft.com/office/drawing/2014/main" id="{6B47C2C0-AB91-97DD-E8D3-9E96574A9FE5}"/>
              </a:ext>
            </a:extLst>
          </p:cNvPr>
          <p:cNvSpPr/>
          <p:nvPr/>
        </p:nvSpPr>
        <p:spPr>
          <a:xfrm>
            <a:off x="1064199" y="6184361"/>
            <a:ext cx="6732865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pitchFamily="34" charset="-120"/>
              </a:rPr>
              <a:t>사용자는 설정에서 자신의 기본 언어를 선택할 수 있으며, 이 언어는 메시지 번역의 기준이 됩니다.</a:t>
            </a:r>
            <a:endParaRPr lang="en-US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Image 6" descr="preencoded.png">
            <a:extLst>
              <a:ext uri="{FF2B5EF4-FFF2-40B4-BE49-F238E27FC236}">
                <a16:creationId xmlns:a16="http://schemas.microsoft.com/office/drawing/2014/main" id="{B2B1ADEE-3B46-5A2D-4104-726789468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092" y="5973383"/>
            <a:ext cx="308491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FEE94-12C2-AAC8-B203-CD81BDA5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7E09CA0F-D745-7F54-7237-A4EFA6DEC004}"/>
              </a:ext>
            </a:extLst>
          </p:cNvPr>
          <p:cNvSpPr/>
          <p:nvPr/>
        </p:nvSpPr>
        <p:spPr>
          <a:xfrm>
            <a:off x="425410" y="318814"/>
            <a:ext cx="23368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EE3303F3-CE6C-D506-1FC5-D2D9EB3DE076}"/>
              </a:ext>
            </a:extLst>
          </p:cNvPr>
          <p:cNvSpPr/>
          <p:nvPr/>
        </p:nvSpPr>
        <p:spPr>
          <a:xfrm>
            <a:off x="425410" y="1306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E1706646-0EF4-2BA3-E78F-25F75CDDFEE7}"/>
              </a:ext>
            </a:extLst>
          </p:cNvPr>
          <p:cNvSpPr/>
          <p:nvPr/>
        </p:nvSpPr>
        <p:spPr>
          <a:xfrm>
            <a:off x="425410" y="1659083"/>
            <a:ext cx="129861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Visual Studio Code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C3C7E85-7788-6E1B-688A-2B8394E8F7DD}"/>
              </a:ext>
            </a:extLst>
          </p:cNvPr>
          <p:cNvSpPr/>
          <p:nvPr/>
        </p:nvSpPr>
        <p:spPr>
          <a:xfrm>
            <a:off x="425410" y="2791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Flutter SDK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8B1D75C-EABB-4FFF-93F0-AE84FE0C22F0}"/>
              </a:ext>
            </a:extLst>
          </p:cNvPr>
          <p:cNvSpPr/>
          <p:nvPr/>
        </p:nvSpPr>
        <p:spPr>
          <a:xfrm>
            <a:off x="425410" y="3144425"/>
            <a:ext cx="129861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cs typeface="Roboto" pitchFamily="34" charset="-120"/>
              </a:rPr>
              <a:t>3.29.3 (stable)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0634F42-E520-75E4-0147-7E8FDAF49DC8}"/>
              </a:ext>
            </a:extLst>
          </p:cNvPr>
          <p:cNvSpPr/>
          <p:nvPr/>
        </p:nvSpPr>
        <p:spPr>
          <a:xfrm>
            <a:off x="425410" y="3535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Dart SDK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43FEBA5-9978-6680-572A-57AF328122B8}"/>
              </a:ext>
            </a:extLst>
          </p:cNvPr>
          <p:cNvSpPr/>
          <p:nvPr/>
        </p:nvSpPr>
        <p:spPr>
          <a:xfrm>
            <a:off x="425410" y="3885561"/>
            <a:ext cx="129861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cs typeface="Roboto" pitchFamily="34" charset="-120"/>
              </a:rPr>
              <a:t>3.7.0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5675B09-F0E5-250F-1434-93149441189E}"/>
              </a:ext>
            </a:extLst>
          </p:cNvPr>
          <p:cNvSpPr/>
          <p:nvPr/>
        </p:nvSpPr>
        <p:spPr>
          <a:xfrm>
            <a:off x="425410" y="427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6C074D-5F5E-A63D-658B-CFDE25E3C2B7}"/>
              </a:ext>
            </a:extLst>
          </p:cNvPr>
          <p:cNvSpPr/>
          <p:nvPr/>
        </p:nvSpPr>
        <p:spPr>
          <a:xfrm>
            <a:off x="425410" y="4629595"/>
            <a:ext cx="129861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Android Pixel 7A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CE6E32A-F218-F0D1-EA2E-68BD333F9C58}"/>
              </a:ext>
            </a:extLst>
          </p:cNvPr>
          <p:cNvSpPr/>
          <p:nvPr/>
        </p:nvSpPr>
        <p:spPr>
          <a:xfrm>
            <a:off x="2611278" y="1306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096DB0A-375A-775A-D60B-0CD61335207F}"/>
              </a:ext>
            </a:extLst>
          </p:cNvPr>
          <p:cNvSpPr/>
          <p:nvPr/>
        </p:nvSpPr>
        <p:spPr>
          <a:xfrm>
            <a:off x="2611158" y="1644972"/>
            <a:ext cx="1520905" cy="396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100" dirty="0" err="1">
                <a:solidFill>
                  <a:srgbClr val="D4D4D1"/>
                </a:solidFill>
                <a:latin typeface="맑은 고딕" panose="020B0503020000020004" pitchFamily="50" charset="-127"/>
                <a:cs typeface="Roboto" pitchFamily="34" charset="-120"/>
              </a:rPr>
              <a:t>Cupertino_icons</a:t>
            </a:r>
            <a:endParaRPr lang="en-US" altLang="ko-KR" sz="1100" dirty="0">
              <a:solidFill>
                <a:srgbClr val="D4D4D1"/>
              </a:solidFill>
              <a:latin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Deepl_dart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Speech_to_text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Flutter_hooks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altLang="ko-KR" sz="1100" dirty="0" err="1">
                <a:solidFill>
                  <a:srgbClr val="D4D4D1"/>
                </a:solidFill>
                <a:latin typeface="맑은 고딕" panose="020B0503020000020004" pitchFamily="50" charset="-127"/>
                <a:cs typeface="Roboto" pitchFamily="34" charset="-120"/>
              </a:rPr>
              <a:t>Flutter_riverpod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Hooks_riverpod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Firebase_core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Firebase_auth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Cloud_firestore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Flutter_launcher_icons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100" dirty="0" err="1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Flutter_native_splash</a:t>
            </a:r>
            <a:endParaRPr lang="en-US" sz="1100" dirty="0">
              <a:solidFill>
                <a:srgbClr val="D4D4D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D3301343-68F6-CB2A-D101-04B3A7E19949}"/>
              </a:ext>
            </a:extLst>
          </p:cNvPr>
          <p:cNvSpPr/>
          <p:nvPr/>
        </p:nvSpPr>
        <p:spPr>
          <a:xfrm>
            <a:off x="425410" y="204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Framwork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53E14E74-6446-399C-2DC3-4D7DECBB44B7}"/>
              </a:ext>
            </a:extLst>
          </p:cNvPr>
          <p:cNvSpPr/>
          <p:nvPr/>
        </p:nvSpPr>
        <p:spPr>
          <a:xfrm>
            <a:off x="425410" y="2400987"/>
            <a:ext cx="129861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100" dirty="0">
                <a:solidFill>
                  <a:srgbClr val="D4D4D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Flutter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DB274D-A7A5-AA57-148B-532B8CA0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88773D-F2E2-CB58-FBAC-C67AD67A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7745B72F-B0E9-6EB5-80E2-EE4C8D2FFB8B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 err="1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5ED5C-95E7-FC3E-D045-267704C4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338678"/>
            <a:ext cx="1173643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A4F82-0313-E77F-32BC-44D10DF4C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A51F56A4-C801-33CC-61E5-0305FDA46346}"/>
              </a:ext>
            </a:extLst>
          </p:cNvPr>
          <p:cNvSpPr/>
          <p:nvPr/>
        </p:nvSpPr>
        <p:spPr>
          <a:xfrm>
            <a:off x="425410" y="318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설계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03C7C8DA-32A3-8183-D71F-4E320AF337D7}"/>
              </a:ext>
            </a:extLst>
          </p:cNvPr>
          <p:cNvSpPr/>
          <p:nvPr/>
        </p:nvSpPr>
        <p:spPr>
          <a:xfrm>
            <a:off x="425410" y="1207413"/>
            <a:ext cx="8410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Clean Architecture</a:t>
            </a:r>
            <a:endParaRPr lang="en-US" sz="36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E8CF2C75-FDE5-90FF-1814-C7452E2E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64" y="2096012"/>
            <a:ext cx="2152055" cy="1306949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7E8C902C-1CC7-AF9A-3A5E-213569C6159F}"/>
              </a:ext>
            </a:extLst>
          </p:cNvPr>
          <p:cNvSpPr/>
          <p:nvPr/>
        </p:nvSpPr>
        <p:spPr>
          <a:xfrm>
            <a:off x="3494008" y="271204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888A04E-6921-15BA-6E60-0D44A28B585B}"/>
              </a:ext>
            </a:extLst>
          </p:cNvPr>
          <p:cNvSpPr/>
          <p:nvPr/>
        </p:nvSpPr>
        <p:spPr>
          <a:xfrm>
            <a:off x="4956333" y="2322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Presentation Layer</a:t>
            </a:r>
            <a:endParaRPr lang="en-US" sz="160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A8E1098C-7FC5-DD86-3D41-4D95116E796C}"/>
              </a:ext>
            </a:extLst>
          </p:cNvPr>
          <p:cNvSpPr/>
          <p:nvPr/>
        </p:nvSpPr>
        <p:spPr>
          <a:xfrm>
            <a:off x="4956333" y="2813245"/>
            <a:ext cx="5019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View(UI), ViewModel/Controller, </a:t>
            </a:r>
            <a:endParaRPr lang="en-US" sz="120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B5C06C76-0E19-33F8-3968-D2B9DF1DCD53}"/>
              </a:ext>
            </a:extLst>
          </p:cNvPr>
          <p:cNvSpPr/>
          <p:nvPr/>
        </p:nvSpPr>
        <p:spPr>
          <a:xfrm>
            <a:off x="4786193" y="341605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ko-KR" altLang="en-US" sz="1200"/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43FA18A6-0D23-248C-237A-BEE7EE29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97" y="3459635"/>
            <a:ext cx="4304109" cy="1306949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A57F83F9-B090-5B7C-7149-A56B52D9BE55}"/>
              </a:ext>
            </a:extLst>
          </p:cNvPr>
          <p:cNvSpPr/>
          <p:nvPr/>
        </p:nvSpPr>
        <p:spPr>
          <a:xfrm>
            <a:off x="3494008" y="39137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EFB20C10-FF0C-A458-F0E7-12FCAC723D7F}"/>
              </a:ext>
            </a:extLst>
          </p:cNvPr>
          <p:cNvSpPr/>
          <p:nvPr/>
        </p:nvSpPr>
        <p:spPr>
          <a:xfrm>
            <a:off x="6032420" y="3686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Domain Layer</a:t>
            </a:r>
            <a:endParaRPr lang="en-US" sz="160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25081E2E-0802-B8AB-168A-7EF29FD94A27}"/>
              </a:ext>
            </a:extLst>
          </p:cNvPr>
          <p:cNvSpPr/>
          <p:nvPr/>
        </p:nvSpPr>
        <p:spPr>
          <a:xfrm>
            <a:off x="6032420" y="4176867"/>
            <a:ext cx="37341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Entity, Repository(Abstract), UseCase</a:t>
            </a:r>
            <a:endParaRPr lang="en-US" sz="1200" dirty="0"/>
          </a:p>
        </p:txBody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86C2E21D-C299-5C22-19F5-269644D016F1}"/>
              </a:ext>
            </a:extLst>
          </p:cNvPr>
          <p:cNvSpPr/>
          <p:nvPr/>
        </p:nvSpPr>
        <p:spPr>
          <a:xfrm>
            <a:off x="5862280" y="4779681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ko-KR" altLang="en-US" sz="1200"/>
          </a:p>
        </p:txBody>
      </p:sp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223FAA6D-B9F4-8EB4-D6D9-F61BFD8CC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10" y="4823258"/>
            <a:ext cx="6456164" cy="1306949"/>
          </a:xfrm>
          <a:prstGeom prst="rect">
            <a:avLst/>
          </a:prstGeom>
        </p:spPr>
      </p:pic>
      <p:sp>
        <p:nvSpPr>
          <p:cNvPr id="32" name="Text 9">
            <a:extLst>
              <a:ext uri="{FF2B5EF4-FFF2-40B4-BE49-F238E27FC236}">
                <a16:creationId xmlns:a16="http://schemas.microsoft.com/office/drawing/2014/main" id="{295D1F26-BF7F-88CD-F555-3F5F75CA7FBA}"/>
              </a:ext>
            </a:extLst>
          </p:cNvPr>
          <p:cNvSpPr/>
          <p:nvPr/>
        </p:nvSpPr>
        <p:spPr>
          <a:xfrm>
            <a:off x="3493889" y="52773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dirty="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DAF05F6C-D1DE-C0B3-B1C2-C4942518992A}"/>
              </a:ext>
            </a:extLst>
          </p:cNvPr>
          <p:cNvSpPr/>
          <p:nvPr/>
        </p:nvSpPr>
        <p:spPr>
          <a:xfrm>
            <a:off x="7108388" y="5050072"/>
            <a:ext cx="2791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Layer</a:t>
            </a:r>
            <a:endParaRPr lang="en-US" sz="1600" dirty="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F4FBB2A8-9A87-CECA-FA6B-D0EE3F69EAE7}"/>
              </a:ext>
            </a:extLst>
          </p:cNvPr>
          <p:cNvSpPr/>
          <p:nvPr/>
        </p:nvSpPr>
        <p:spPr>
          <a:xfrm>
            <a:off x="7108388" y="5540490"/>
            <a:ext cx="27916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DataSource, </a:t>
            </a:r>
            <a:r>
              <a:rPr lang="en-US" sz="12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RepositoryImpl</a:t>
            </a: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Model</a:t>
            </a:r>
          </a:p>
        </p:txBody>
      </p:sp>
      <p:sp>
        <p:nvSpPr>
          <p:cNvPr id="36" name="Shape 8">
            <a:extLst>
              <a:ext uri="{FF2B5EF4-FFF2-40B4-BE49-F238E27FC236}">
                <a16:creationId xmlns:a16="http://schemas.microsoft.com/office/drawing/2014/main" id="{8FA2EB7C-728F-BBAD-0DCE-DB4500C3B6A1}"/>
              </a:ext>
            </a:extLst>
          </p:cNvPr>
          <p:cNvSpPr/>
          <p:nvPr/>
        </p:nvSpPr>
        <p:spPr>
          <a:xfrm>
            <a:off x="6938724" y="611496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2716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0B492-57E8-621A-E290-DE2DE44C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419663B7-DC88-78F6-DB23-EA220316C31A}"/>
              </a:ext>
            </a:extLst>
          </p:cNvPr>
          <p:cNvSpPr/>
          <p:nvPr/>
        </p:nvSpPr>
        <p:spPr>
          <a:xfrm>
            <a:off x="425410" y="3202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000" b="1" dirty="0">
                <a:solidFill>
                  <a:srgbClr val="F3F3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구조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 descr="텍스트, 스크린샷, 다채로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45D87B-CAD2-AC67-3843-493CC8FBD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9" y="1852612"/>
            <a:ext cx="11410465" cy="1738313"/>
          </a:xfrm>
          <a:prstGeom prst="rect">
            <a:avLst/>
          </a:prstGeom>
        </p:spPr>
      </p:pic>
      <p:pic>
        <p:nvPicPr>
          <p:cNvPr id="48" name="그림 47" descr="텍스트, 스크린샷, 다채로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A74475-436B-1D66-0033-D54C4B20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0" y="3945612"/>
            <a:ext cx="11219454" cy="1945874"/>
          </a:xfrm>
          <a:prstGeom prst="rect">
            <a:avLst/>
          </a:prstGeom>
        </p:spPr>
      </p:pic>
      <p:sp>
        <p:nvSpPr>
          <p:cNvPr id="49" name="Text 2">
            <a:extLst>
              <a:ext uri="{FF2B5EF4-FFF2-40B4-BE49-F238E27FC236}">
                <a16:creationId xmlns:a16="http://schemas.microsoft.com/office/drawing/2014/main" id="{FA62FC14-0503-0468-5AFF-1CDAD5D48255}"/>
              </a:ext>
            </a:extLst>
          </p:cNvPr>
          <p:cNvSpPr/>
          <p:nvPr/>
        </p:nvSpPr>
        <p:spPr>
          <a:xfrm>
            <a:off x="425410" y="150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 / common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 2">
            <a:extLst>
              <a:ext uri="{FF2B5EF4-FFF2-40B4-BE49-F238E27FC236}">
                <a16:creationId xmlns:a16="http://schemas.microsoft.com/office/drawing/2014/main" id="{603EC939-EA7E-4C6D-7D59-0A528BA093B1}"/>
              </a:ext>
            </a:extLst>
          </p:cNvPr>
          <p:cNvSpPr/>
          <p:nvPr/>
        </p:nvSpPr>
        <p:spPr>
          <a:xfrm>
            <a:off x="425410" y="3704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 / features</a:t>
            </a:r>
            <a:endParaRPr 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21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882</Words>
  <Application>Microsoft Office PowerPoint</Application>
  <PresentationFormat>와이드스크린</PresentationFormat>
  <Paragraphs>268</Paragraphs>
  <Slides>24</Slides>
  <Notes>24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IBM Plex Sans Medium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배한결</dc:creator>
  <cp:lastModifiedBy>배한결</cp:lastModifiedBy>
  <cp:revision>17</cp:revision>
  <dcterms:created xsi:type="dcterms:W3CDTF">2025-06-22T13:49:43Z</dcterms:created>
  <dcterms:modified xsi:type="dcterms:W3CDTF">2025-06-23T03:44:59Z</dcterms:modified>
</cp:coreProperties>
</file>